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6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AA2D6"/>
            </a:gs>
            <a:gs pos="100000">
              <a:srgbClr val="002B36"/>
            </a:gs>
          </a:gsLst>
          <a:path path="circle">
            <a:fillToRect l="50000" t="55000" r="50000" b="4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3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tIns="0" rIns="18360" bIns="0" anchor="b">
            <a:normAutofit/>
          </a:bodyPr>
          <a:lstStyle/>
          <a:p>
            <a:pPr algn="r">
              <a:lnSpc>
                <a:spcPct val="100000"/>
              </a:lnSpc>
            </a:pPr>
            <a:r>
              <a:rPr lang="fr-FR" sz="5600" b="1" strike="noStrike" spc="-1">
                <a:solidFill>
                  <a:srgbClr val="50E0EA"/>
                </a:solidFill>
                <a:latin typeface="Calibri"/>
              </a:rPr>
              <a:t>Cliquez pour modifier le style du titre</a:t>
            </a:r>
            <a:endParaRPr lang="fr-FR" sz="5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6639525B-8BFE-4AAC-9927-DC0308C45BE3}" type="datetime">
              <a:rPr lang="fr-FR" sz="1200" b="0" strike="noStrike" spc="-1">
                <a:solidFill>
                  <a:srgbClr val="D1EAED"/>
                </a:solidFill>
                <a:latin typeface="Constantia"/>
              </a:rPr>
              <a:t>01/10/2024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F4AAF8A-DFB0-48C1-8F7B-053CF0F4FD3E}" type="slidenum">
              <a:rPr lang="fr-BE" sz="1200" b="0" strike="noStrike" spc="-1">
                <a:solidFill>
                  <a:srgbClr val="D1EAED"/>
                </a:solidFill>
                <a:latin typeface="Constantia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600" b="0" strike="noStrike" spc="-1">
                <a:solidFill>
                  <a:srgbClr val="FFFFFF"/>
                </a:solidFill>
                <a:latin typeface="Constantia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100" b="0" strike="noStrike" spc="-1">
                <a:solidFill>
                  <a:srgbClr val="FFFFFF"/>
                </a:solidFill>
                <a:latin typeface="Constantia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onstantia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FFFFFF"/>
                </a:solidFill>
                <a:latin typeface="Constantia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onstantia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onstantia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FFFFFF"/>
                </a:solidFill>
                <a:latin typeface="Constantia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8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49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50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1" name="PlaceHolder 6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tIns="4500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0" strike="noStrike" spc="-1">
                <a:solidFill>
                  <a:srgbClr val="04617B"/>
                </a:solidFill>
                <a:latin typeface="Calibri"/>
              </a:rPr>
              <a:t>Cliquez pour modifier le style du titre</a:t>
            </a:r>
            <a:endParaRPr lang="fr-FR" sz="50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fr-FR" sz="2600" b="0" strike="noStrike" spc="-1">
                <a:solidFill>
                  <a:srgbClr val="000000"/>
                </a:solidFill>
                <a:latin typeface="Constantia"/>
              </a:rPr>
              <a:t>Cliquez pour modifier les styles du texte du masque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Deuxième niveau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Troisième niveau</a:t>
            </a:r>
          </a:p>
          <a:p>
            <a:pPr marL="1188720" lvl="3" indent="-209880">
              <a:lnSpc>
                <a:spcPct val="100000"/>
              </a:lnSpc>
              <a:spcBef>
                <a:spcPts val="400"/>
              </a:spcBef>
              <a:buClr>
                <a:srgbClr val="0BD0D9"/>
              </a:buClr>
              <a:buSzPct val="65000"/>
              <a:buFont typeface="Wingdings 2" charset="2"/>
              <a:buChar char="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Quatrième niveau</a:t>
            </a:r>
          </a:p>
          <a:p>
            <a:pPr marL="1463040" lvl="4" indent="-209880">
              <a:lnSpc>
                <a:spcPct val="100000"/>
              </a:lnSpc>
              <a:spcBef>
                <a:spcPts val="400"/>
              </a:spcBef>
              <a:buClr>
                <a:srgbClr val="10CF9B"/>
              </a:buClr>
              <a:buSzPct val="65000"/>
              <a:buFont typeface="Wingdings 2" charset="2"/>
              <a:buChar char="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Cinquième niveau</a:t>
            </a:r>
          </a:p>
        </p:txBody>
      </p:sp>
      <p:sp>
        <p:nvSpPr>
          <p:cNvPr id="53" name="PlaceHolder 8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46B80E9B-B160-4161-8459-F83D4707FA05}" type="datetime">
              <a:rPr lang="fr-FR" sz="1200" b="0" strike="noStrike" spc="-1">
                <a:solidFill>
                  <a:srgbClr val="035C75"/>
                </a:solidFill>
                <a:latin typeface="Constantia"/>
              </a:rPr>
              <a:t>01/10/2024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54" name="PlaceHolder 9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55" name="PlaceHolder 10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67DB45C2-5A94-494C-953D-706FB0AD274A}" type="slidenum">
              <a:rPr lang="fr-BE" sz="1200" b="0" strike="noStrike" spc="-1">
                <a:solidFill>
                  <a:srgbClr val="035C75"/>
                </a:solidFill>
                <a:latin typeface="Constantia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5098"/>
                </a:srgbClr>
              </a:gs>
              <a:gs pos="100000">
                <a:srgbClr val="00C4CD">
                  <a:alpha val="55294"/>
                </a:srgbClr>
              </a:gs>
            </a:gsLst>
            <a:lin ang="54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20000">
                <a:srgbClr val="008ABF">
                  <a:alpha val="45098"/>
                </a:srgbClr>
              </a:gs>
              <a:gs pos="100000">
                <a:srgbClr val="00A0A8">
                  <a:alpha val="30196"/>
                </a:srgbClr>
              </a:gs>
            </a:gsLst>
            <a:lin ang="16200000"/>
          </a:gradFill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4" name="Group 3"/>
          <p:cNvGrpSpPr/>
          <p:nvPr/>
        </p:nvGrpSpPr>
        <p:grpSpPr>
          <a:xfrm>
            <a:off x="-29160" y="-16560"/>
            <a:ext cx="9197640" cy="1086120"/>
            <a:chOff x="-29160" y="-16560"/>
            <a:chExt cx="9197640" cy="1086120"/>
          </a:xfrm>
        </p:grpSpPr>
        <p:sp>
          <p:nvSpPr>
            <p:cNvPr id="95" name="CustomShape 4"/>
            <p:cNvSpPr/>
            <p:nvPr/>
          </p:nvSpPr>
          <p:spPr>
            <a:xfrm rot="21435600">
              <a:off x="-18720" y="201960"/>
              <a:ext cx="9162720" cy="64872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CustomShape 5"/>
            <p:cNvSpPr/>
            <p:nvPr/>
          </p:nvSpPr>
          <p:spPr>
            <a:xfrm rot="21435600">
              <a:off x="-14040" y="275400"/>
              <a:ext cx="9175320" cy="52992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97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fld id="{DD88271E-74F2-46F5-AA33-950B957F1533}" type="datetime">
              <a:rPr lang="fr-FR" sz="1200" b="0" strike="noStrike" spc="-1">
                <a:solidFill>
                  <a:srgbClr val="035C75"/>
                </a:solidFill>
                <a:latin typeface="Constantia"/>
              </a:rPr>
              <a:t>01/10/2024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98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9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151708D7-BCE2-4D41-8EB2-8A042CAB8A29}" type="slidenum">
              <a:rPr lang="fr-BE" sz="1200" b="0" strike="noStrike" spc="-1">
                <a:solidFill>
                  <a:srgbClr val="035C75"/>
                </a:solidFill>
                <a:latin typeface="Constantia"/>
              </a:rPr>
              <a:t>‹N°›</a:t>
            </a:fld>
            <a:endParaRPr lang="fr-FR" sz="1200" b="0" strike="noStrike" spc="-1">
              <a:latin typeface="Times New Roman"/>
            </a:endParaRPr>
          </a:p>
        </p:txBody>
      </p:sp>
      <p:sp>
        <p:nvSpPr>
          <p:cNvPr id="100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solidFill>
                  <a:srgbClr val="000000"/>
                </a:solidFill>
                <a:latin typeface="Constantia"/>
              </a:rPr>
              <a:t>Cliquez pour éditer le format du texte-titre</a:t>
            </a:r>
          </a:p>
        </p:txBody>
      </p:sp>
      <p:sp>
        <p:nvSpPr>
          <p:cNvPr id="101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600" b="0" strike="noStrike" spc="-1">
                <a:solidFill>
                  <a:srgbClr val="000000"/>
                </a:solidFill>
                <a:latin typeface="Constantia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onstantia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533520" y="1371600"/>
            <a:ext cx="7851240" cy="1828440"/>
          </a:xfrm>
          <a:prstGeom prst="rect">
            <a:avLst/>
          </a:prstGeom>
          <a:noFill/>
          <a:ln w="0">
            <a:noFill/>
          </a:ln>
        </p:spPr>
        <p:txBody>
          <a:bodyPr lIns="0" tIns="0" rIns="18360" bIns="0" anchor="b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5600" b="1" strike="noStrike" spc="-1">
                <a:solidFill>
                  <a:srgbClr val="50E0EA"/>
                </a:solidFill>
                <a:latin typeface="Calibri"/>
              </a:rPr>
              <a:t>Collège Henri Pourrat</a:t>
            </a:r>
            <a:endParaRPr lang="fr-FR" sz="5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644760" y="3861000"/>
            <a:ext cx="7854480" cy="1752120"/>
          </a:xfrm>
          <a:prstGeom prst="rect">
            <a:avLst/>
          </a:prstGeom>
          <a:noFill/>
          <a:ln w="0">
            <a:noFill/>
          </a:ln>
        </p:spPr>
        <p:txBody>
          <a:bodyPr lIns="0" tIns="45000" rIns="18360" bIns="45000">
            <a:noAutofit/>
          </a:bodyPr>
          <a:lstStyle/>
          <a:p>
            <a:pPr algn="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fr-FR" sz="2600" b="0" strike="noStrike" spc="-1">
                <a:solidFill>
                  <a:srgbClr val="FFFFFF"/>
                </a:solidFill>
                <a:latin typeface="Constantia"/>
              </a:rPr>
              <a:t>Réunion d’information </a:t>
            </a:r>
            <a:endParaRPr lang="fr-FR" sz="2600" b="0" strike="noStrike" spc="-1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fr-FR" sz="2600" b="0" strike="noStrike" spc="-1">
                <a:solidFill>
                  <a:srgbClr val="FFFFFF"/>
                </a:solidFill>
                <a:latin typeface="Constantia"/>
              </a:rPr>
              <a:t>Orientation post-3</a:t>
            </a:r>
            <a:r>
              <a:rPr lang="fr-FR" sz="2600" b="0" strike="noStrike" spc="-1" baseline="30000">
                <a:solidFill>
                  <a:srgbClr val="FFFFFF"/>
                </a:solidFill>
                <a:latin typeface="Constantia"/>
              </a:rPr>
              <a:t>ème</a:t>
            </a:r>
            <a:endParaRPr lang="fr-FR" sz="2600" b="0" strike="noStrike" spc="-1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r>
              <a:rPr lang="fr-FR" sz="2600" b="0" strike="noStrike" spc="-1">
                <a:solidFill>
                  <a:srgbClr val="FFFFFF"/>
                </a:solidFill>
                <a:latin typeface="Constantia"/>
              </a:rPr>
              <a:t>Lundi 30 septembre 2024</a:t>
            </a:r>
            <a:endParaRPr lang="fr-FR" sz="26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457200" y="908640"/>
            <a:ext cx="8229240" cy="72216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0" anchor="b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04617B"/>
                </a:solidFill>
                <a:latin typeface="Calibri"/>
              </a:rPr>
              <a:t> I. L’orientation post-3</a:t>
            </a:r>
            <a:r>
              <a:rPr lang="fr-FR" sz="5000" b="1" strike="noStrike" spc="-1" baseline="30000">
                <a:solidFill>
                  <a:srgbClr val="04617B"/>
                </a:solidFill>
                <a:latin typeface="Calibri"/>
              </a:rPr>
              <a:t>ème</a:t>
            </a:r>
            <a:r>
              <a:rPr lang="fr-FR" sz="5000" b="1" strike="noStrike" spc="-1">
                <a:solidFill>
                  <a:srgbClr val="04617B"/>
                </a:solidFill>
                <a:latin typeface="Calibri"/>
              </a:rPr>
              <a:t> </a:t>
            </a:r>
            <a:endParaRPr lang="fr-FR" sz="50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395640" y="1989000"/>
            <a:ext cx="8229240" cy="446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 algn="ctr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r>
              <a:rPr lang="fr-FR" sz="3100" b="1" strike="noStrike" spc="-1">
                <a:solidFill>
                  <a:srgbClr val="000000"/>
                </a:solidFill>
                <a:latin typeface="Constantia"/>
              </a:rPr>
              <a:t>Le parcours avenir des élèves	</a:t>
            </a:r>
            <a:endParaRPr lang="fr-FR" sz="31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 algn="ctr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endParaRPr lang="fr-FR" sz="3100" b="0" strike="noStrike" spc="-1">
              <a:solidFill>
                <a:srgbClr val="000000"/>
              </a:solidFill>
              <a:latin typeface="Constantia"/>
            </a:endParaRPr>
          </a:p>
          <a:p>
            <a:pPr marL="640080" lvl="1" indent="-246600" algn="ctr">
              <a:lnSpc>
                <a:spcPct val="100000"/>
              </a:lnSpc>
              <a:spcBef>
                <a:spcPts val="581"/>
              </a:spcBef>
              <a:buClr>
                <a:srgbClr val="0F6FC6"/>
              </a:buClr>
              <a:buSzPct val="85000"/>
              <a:buFont typeface="Arial"/>
              <a:buChar char="•"/>
              <a:tabLst>
                <a:tab pos="0" algn="l"/>
              </a:tabLst>
            </a:pPr>
            <a:r>
              <a:rPr lang="fr-FR" sz="2900" b="0" strike="noStrike" spc="-1">
                <a:solidFill>
                  <a:srgbClr val="000000"/>
                </a:solidFill>
                <a:latin typeface="Constantia"/>
              </a:rPr>
              <a:t>Être acteur de son orientation</a:t>
            </a:r>
          </a:p>
          <a:p>
            <a:pPr marL="640080" lvl="1" indent="-246600" algn="ctr">
              <a:lnSpc>
                <a:spcPct val="100000"/>
              </a:lnSpc>
              <a:spcBef>
                <a:spcPts val="581"/>
              </a:spcBef>
              <a:buClr>
                <a:srgbClr val="0F6FC6"/>
              </a:buClr>
              <a:buSzPct val="85000"/>
              <a:buFont typeface="Arial"/>
              <a:buChar char="•"/>
              <a:tabLst>
                <a:tab pos="0" algn="l"/>
              </a:tabLst>
            </a:pPr>
            <a:r>
              <a:rPr lang="fr-FR" sz="2900" b="0" strike="noStrike" spc="-1">
                <a:solidFill>
                  <a:srgbClr val="000000"/>
                </a:solidFill>
                <a:latin typeface="Constantia"/>
              </a:rPr>
              <a:t>Pour une orientation choisie et réussie </a:t>
            </a:r>
          </a:p>
          <a:p>
            <a:pPr algn="ctr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endParaRPr lang="fr-FR" sz="29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endParaRPr lang="fr-FR" sz="2900" b="0" strike="noStrike" spc="-1">
              <a:solidFill>
                <a:srgbClr val="000000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fr-FR" sz="29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043640" y="533520"/>
            <a:ext cx="7282800" cy="794160"/>
          </a:xfrm>
          <a:prstGeom prst="rect">
            <a:avLst/>
          </a:prstGeom>
          <a:noFill/>
          <a:ln w="0">
            <a:noFill/>
          </a:ln>
        </p:spPr>
        <p:txBody>
          <a:bodyPr lIns="0" tIns="45000" rIns="0" bIns="0" anchor="b">
            <a:normAutofit fontScale="51000"/>
          </a:bodyPr>
          <a:lstStyle/>
          <a:p>
            <a:pPr>
              <a:lnSpc>
                <a:spcPct val="100000"/>
              </a:lnSpc>
            </a:pPr>
            <a:r>
              <a:rPr lang="fr-FR" sz="4500" b="1" strike="noStrike" spc="-1">
                <a:solidFill>
                  <a:srgbClr val="04617B"/>
                </a:solidFill>
                <a:latin typeface="Calibri"/>
              </a:rPr>
              <a:t>II. Le calendrier de l’orientation</a:t>
            </a:r>
            <a:endParaRPr lang="fr-FR" sz="4500" b="0" strike="noStrike" spc="-1">
              <a:solidFill>
                <a:srgbClr val="000000"/>
              </a:solidFill>
              <a:latin typeface="Constantia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0" y="1628640"/>
            <a:ext cx="9143640" cy="496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fr-FR" sz="2600" b="1" strike="noStrike" spc="-1">
                <a:solidFill>
                  <a:srgbClr val="000000"/>
                </a:solidFill>
                <a:latin typeface="Constantia"/>
              </a:rPr>
              <a:t>PREMIER TRIMESTRE</a:t>
            </a: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Une réunion d’informations générales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 rendez-vous avec madame MATHIEU : au collège (1 lundi par mois) ou directement au CIO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Des entretiens avec Monsieur CHAPATTE + temps d’échange le mercredi matin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Des échanges toujours possibles avec Madame ALLION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21 ou 22 novembre : Forum TechnoSciences (lycée C et A DUPUY)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La rencontre parents – professeurs : mi-décembre (après les conseils de classe)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Le conseil de classe de fin de premier trimestre</a:t>
            </a: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251640" y="1268640"/>
            <a:ext cx="8434800" cy="4608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 fontScale="94000"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fr-FR" sz="2600" b="1" strike="noStrike" spc="-1">
                <a:solidFill>
                  <a:srgbClr val="000000"/>
                </a:solidFill>
                <a:latin typeface="Constantia"/>
              </a:rPr>
              <a:t>DEUXIEME TRIMESTRE</a:t>
            </a: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u="sng" strike="noStrike" spc="-1">
                <a:solidFill>
                  <a:srgbClr val="000000"/>
                </a:solidFill>
                <a:uFillTx/>
                <a:latin typeface="Constantia"/>
              </a:rPr>
              <a:t>Mardi 14 janvier 2025</a:t>
            </a: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La présentation des lycées du Puy au collège d’Allègre à 18h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u="sng" strike="noStrike" spc="-1">
                <a:solidFill>
                  <a:srgbClr val="000000"/>
                </a:solidFill>
                <a:uFillTx/>
                <a:latin typeface="Constantia"/>
              </a:rPr>
              <a:t>Lundi 27 janvier 2025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 : Un entretien concerté 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Des entretiens avec Monsieur CHAPATTE + temps d’échange le mercredi matin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u="sng" strike="noStrike" spc="-1">
                <a:solidFill>
                  <a:srgbClr val="000000"/>
                </a:solidFill>
                <a:uFillTx/>
                <a:latin typeface="Constantia"/>
              </a:rPr>
              <a:t>du 3 au 7 février 2025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 : Le stage d’observation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Le rapport de stage + la présentation orale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La possibilité d’effectuer des mini-stages en lycées professionnels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Le forum des formations post-3</a:t>
            </a:r>
            <a:r>
              <a:rPr lang="fr-FR" sz="2400" b="0" strike="noStrike" spc="-1" baseline="30000">
                <a:solidFill>
                  <a:srgbClr val="000000"/>
                </a:solidFill>
                <a:latin typeface="Constantia"/>
              </a:rPr>
              <a:t>ème</a:t>
            </a: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0" strike="noStrike" spc="-1" baseline="30000">
                <a:solidFill>
                  <a:srgbClr val="000000"/>
                </a:solidFill>
                <a:latin typeface="Constantia"/>
              </a:rPr>
              <a:t>	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(En attente de date : 11/13/18/20 février?)</a:t>
            </a: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323640" y="1234440"/>
            <a:ext cx="8229240" cy="43887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/>
          </a:bodyPr>
          <a:lstStyle/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u="sng" strike="noStrike" spc="-1">
                <a:solidFill>
                  <a:srgbClr val="000000"/>
                </a:solidFill>
                <a:uFillTx/>
                <a:latin typeface="Constantia"/>
              </a:rPr>
              <a:t>V 14 et S 15 mars 2025 </a:t>
            </a: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Les portes ouvertes des lycées du bassin du Puy </a:t>
            </a:r>
          </a:p>
          <a:p>
            <a:pPr marL="393120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+ autres dates transmises par Monsieur CHAPATTE + les mercredis de l’apprentissage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Une réflexion à approfondir pour aboutir aux </a:t>
            </a:r>
            <a:r>
              <a:rPr lang="fr-FR" sz="2400" b="1" u="sng" strike="noStrike" spc="-1">
                <a:solidFill>
                  <a:srgbClr val="000000"/>
                </a:solidFill>
                <a:uFillTx/>
                <a:latin typeface="Constantia"/>
              </a:rPr>
              <a:t>vœux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 d’orientation :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  <a:tabLst>
                <a:tab pos="0" algn="l"/>
              </a:tabLst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Quelle orientation ? Générale ? Professionnelle ? La voie de l’apprentissage ?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  <a:tabLst>
                <a:tab pos="0" algn="l"/>
              </a:tabLst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La saisie des vœux d’orientation sur la plateforme TSO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  <a:tabLst>
                <a:tab pos="0" algn="l"/>
              </a:tabLst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L’avis du conseil de classe du deuxième trimestre sur les vœux d’orientation</a:t>
            </a: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323640" y="1436400"/>
            <a:ext cx="8229240" cy="3216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fr-FR" sz="2600" b="1" strike="noStrike" spc="-1">
                <a:solidFill>
                  <a:srgbClr val="000000"/>
                </a:solidFill>
                <a:latin typeface="Constantia"/>
              </a:rPr>
              <a:t>TROISIEME TRIMESTRE</a:t>
            </a: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fr-FR" sz="2600" b="0" strike="noStrike" spc="-1">
              <a:solidFill>
                <a:srgbClr val="000000"/>
              </a:solidFill>
              <a:latin typeface="Constantia"/>
            </a:endParaRP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La possibilité d’effectuer des mini-stages en lycées professionnels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Des entretiens avec Monsieur CHAPATTE + temps d’échange le mercredi matin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 brevet blanc pour se préparer (les 10 et 11 avril 2025)</a:t>
            </a:r>
          </a:p>
          <a:p>
            <a:pPr>
              <a:lnSpc>
                <a:spcPct val="100000"/>
              </a:lnSpc>
              <a:spcBef>
                <a:spcPts val="519"/>
              </a:spcBef>
              <a:tabLst>
                <a:tab pos="0" algn="l"/>
              </a:tabLst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107640" y="1340640"/>
            <a:ext cx="8445240" cy="47145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Une réflexion qui doit aboutir aux </a:t>
            </a:r>
            <a:r>
              <a:rPr lang="fr-FR" sz="2400" b="1" u="sng" strike="noStrike" spc="-1">
                <a:solidFill>
                  <a:srgbClr val="000000"/>
                </a:solidFill>
                <a:uFillTx/>
                <a:latin typeface="Constantia"/>
              </a:rPr>
              <a:t>choix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 d’orientation :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Choix affirmé de l’orientation : générale ou professionnelle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Choix du lycée </a:t>
            </a:r>
          </a:p>
          <a:p>
            <a:pPr marL="914400" lvl="2" indent="-246600">
              <a:lnSpc>
                <a:spcPct val="100000"/>
              </a:lnSpc>
              <a:spcBef>
                <a:spcPts val="420"/>
              </a:spcBef>
              <a:buClr>
                <a:srgbClr val="009DD9"/>
              </a:buClr>
              <a:buSzPct val="70000"/>
              <a:buFont typeface="Wingdings 2" charset="2"/>
              <a:buChar char=""/>
            </a:pPr>
            <a:r>
              <a:rPr lang="fr-FR" sz="2100" b="0" strike="noStrike" spc="-1">
                <a:solidFill>
                  <a:srgbClr val="000000"/>
                </a:solidFill>
                <a:latin typeface="Constantia"/>
              </a:rPr>
              <a:t>La saisie des choix d’orientation sur la plateforme TSA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Une démarche personnelle de la famille en cas d’orientation vers un établissement privé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L’avis du conseil de classe du troisième trimestre sur les choix d’orientation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La préparation des épreuves terminales du brevet (oral + écrits) : brevet fixé aux 26 et 27 juin 2025</a:t>
            </a: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323640" y="1268640"/>
            <a:ext cx="8229240" cy="30240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rmAutofit fontScale="94000"/>
          </a:bodyPr>
          <a:lstStyle/>
          <a:p>
            <a:pPr marL="274320" indent="-273960">
              <a:lnSpc>
                <a:spcPct val="100000"/>
              </a:lnSpc>
              <a:spcBef>
                <a:spcPts val="519"/>
              </a:spcBef>
              <a:buClr>
                <a:srgbClr val="0BD0D9"/>
              </a:buClr>
              <a:buSzPct val="95000"/>
              <a:buFont typeface="Wingdings 2" charset="2"/>
              <a:buChar char=""/>
            </a:pPr>
            <a:r>
              <a:rPr lang="fr-FR" sz="2600" b="0" strike="noStrike" spc="-1">
                <a:solidFill>
                  <a:srgbClr val="000000"/>
                </a:solidFill>
                <a:latin typeface="Constantia"/>
              </a:rPr>
              <a:t>LE 30 JUIN  2025 :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Fin des épreuves du brevet… fin de la 3</a:t>
            </a:r>
            <a:r>
              <a:rPr lang="fr-FR" sz="2400" b="0" strike="noStrike" spc="-1" baseline="30000">
                <a:solidFill>
                  <a:srgbClr val="000000"/>
                </a:solidFill>
                <a:latin typeface="Constantia"/>
              </a:rPr>
              <a:t>ème</a:t>
            </a: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 … fin du collège !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Remise des avis d’affectation ?</a:t>
            </a:r>
          </a:p>
          <a:p>
            <a:pPr marL="640080" lvl="1" indent="-24660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SzPct val="85000"/>
              <a:buFont typeface="Wingdings 2" charset="2"/>
              <a:buChar char=""/>
            </a:pPr>
            <a:r>
              <a:rPr lang="fr-FR" sz="2400" b="0" strike="noStrike" spc="-1">
                <a:solidFill>
                  <a:srgbClr val="000000"/>
                </a:solidFill>
                <a:latin typeface="Constantia"/>
              </a:rPr>
              <a:t>Inscription dans le lycée à réaliser</a:t>
            </a: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519"/>
              </a:spcBef>
            </a:pPr>
            <a:endParaRPr lang="fr-FR" sz="2400" b="0" strike="noStrike" spc="-1">
              <a:solidFill>
                <a:srgbClr val="000000"/>
              </a:solidFill>
              <a:latin typeface="Constantia"/>
            </a:endParaRPr>
          </a:p>
          <a:p>
            <a:pPr>
              <a:lnSpc>
                <a:spcPct val="100000"/>
              </a:lnSpc>
            </a:pPr>
            <a:r>
              <a:rPr lang="fr-FR" sz="4000" b="1" strike="noStrike" spc="-1">
                <a:solidFill>
                  <a:srgbClr val="000000"/>
                </a:solidFill>
                <a:latin typeface="Constantia"/>
              </a:rPr>
              <a:t>Merci pour votre attention.</a:t>
            </a:r>
            <a:endParaRPr lang="fr-FR" sz="4000" b="0" strike="noStrike" spc="-1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540000" y="1440000"/>
            <a:ext cx="7020000" cy="5319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fr-FR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r>
              <a:rPr lang="fr-FR" sz="2600" b="1" strike="noStrike" spc="-1">
                <a:solidFill>
                  <a:srgbClr val="000000"/>
                </a:solidFill>
                <a:latin typeface="Constantia"/>
              </a:rPr>
              <a:t>Les différentes possibilités après la 3</a:t>
            </a:r>
            <a:r>
              <a:rPr lang="fr-FR" sz="2600" b="1" strike="noStrike" spc="-1" baseline="30000">
                <a:solidFill>
                  <a:srgbClr val="000000"/>
                </a:solidFill>
                <a:latin typeface="Constantia"/>
              </a:rPr>
              <a:t>ème</a:t>
            </a:r>
            <a:r>
              <a:rPr lang="fr-FR" sz="2600" b="1" strike="noStrike" spc="-1">
                <a:solidFill>
                  <a:srgbClr val="000000"/>
                </a:solidFill>
                <a:latin typeface="Constantia"/>
              </a:rPr>
              <a:t> </a:t>
            </a:r>
            <a:endParaRPr lang="fr-FR" sz="26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r>
              <a:rPr lang="fr-FR" sz="2900" b="0" strike="noStrike" spc="-1">
                <a:solidFill>
                  <a:srgbClr val="000000"/>
                </a:solidFill>
                <a:latin typeface="Constantia"/>
              </a:rPr>
              <a:t>Intervention de madame MATHIEU, psychologue de l’éducation nationale</a:t>
            </a: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r>
              <a:rPr lang="fr-FR" sz="2900" b="1" strike="noStrike" spc="-1">
                <a:solidFill>
                  <a:srgbClr val="000000"/>
                </a:solidFill>
                <a:latin typeface="Constantia"/>
              </a:rPr>
              <a:t>La réussite au brevet</a:t>
            </a: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r>
              <a:rPr lang="fr-FR" sz="2900" b="0" strike="noStrike" spc="-1">
                <a:solidFill>
                  <a:srgbClr val="000000"/>
                </a:solidFill>
                <a:latin typeface="Constantia"/>
              </a:rPr>
              <a:t>M CHAPATTE</a:t>
            </a: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581"/>
              </a:spcBef>
              <a:tabLst>
                <a:tab pos="0" algn="l"/>
              </a:tabLst>
            </a:pPr>
            <a:endParaRPr lang="fr-FR" sz="29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926</TotalTime>
  <Words>433</Words>
  <Application>Microsoft Office PowerPoint</Application>
  <PresentationFormat>Affichage à l'écran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Arial</vt:lpstr>
      <vt:lpstr>Calibri</vt:lpstr>
      <vt:lpstr>Constantia</vt:lpstr>
      <vt:lpstr>Symbol</vt:lpstr>
      <vt:lpstr>Times New Roman</vt:lpstr>
      <vt:lpstr>Wingdings</vt:lpstr>
      <vt:lpstr>Wingdings 2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Stéphane Mallarmé</dc:title>
  <dc:subject/>
  <dc:creator>FERE10</dc:creator>
  <dc:description/>
  <cp:lastModifiedBy>Lise ALLION</cp:lastModifiedBy>
  <cp:revision>52</cp:revision>
  <dcterms:created xsi:type="dcterms:W3CDTF">2015-09-09T06:47:58Z</dcterms:created>
  <dcterms:modified xsi:type="dcterms:W3CDTF">2024-10-01T07:24:21Z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9</vt:i4>
  </property>
</Properties>
</file>